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67" r:id="rId3"/>
    <p:sldId id="268" r:id="rId4"/>
    <p:sldId id="269" r:id="rId5"/>
    <p:sldId id="270" r:id="rId6"/>
    <p:sldId id="271" r:id="rId7"/>
    <p:sldId id="273" r:id="rId8"/>
    <p:sldId id="272" r:id="rId9"/>
    <p:sldId id="274" r:id="rId10"/>
    <p:sldId id="263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29"/>
    <p:restoredTop sz="89796"/>
  </p:normalViewPr>
  <p:slideViewPr>
    <p:cSldViewPr>
      <p:cViewPr varScale="1">
        <p:scale>
          <a:sx n="114" d="100"/>
          <a:sy n="114" d="100"/>
        </p:scale>
        <p:origin x="16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2015 – city and university started first partnership, but technology was evolving from docked to </a:t>
            </a:r>
            <a:r>
              <a:rPr lang="en-US" dirty="0" err="1"/>
              <a:t>dockless</a:t>
            </a:r>
            <a:r>
              <a:rPr lang="en-US" dirty="0"/>
              <a:t> systems, put project on hold</a:t>
            </a:r>
          </a:p>
          <a:p>
            <a:r>
              <a:rPr lang="en-US" dirty="0"/>
              <a:t>2018– put out bid for </a:t>
            </a:r>
            <a:r>
              <a:rPr lang="en-US" dirty="0" err="1"/>
              <a:t>dockless</a:t>
            </a:r>
            <a:r>
              <a:rPr lang="en-US" dirty="0"/>
              <a:t> version, began working and company wanted to use e-scooters, contract never concluded</a:t>
            </a:r>
          </a:p>
          <a:p>
            <a:r>
              <a:rPr lang="en-US" dirty="0"/>
              <a:t>2019- contracted with different mobility company, which was bought out by another mobility company, then faced supply chain shortages during the pandemic– contract basically halted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= 176 candidate locations</a:t>
            </a:r>
          </a:p>
          <a:p>
            <a:r>
              <a:rPr lang="en-US" dirty="0"/>
              <a:t>U = 20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4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87400"/>
            <a:ext cx="8001000" cy="114300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921000"/>
            <a:ext cx="8001000" cy="60960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800">
                <a:solidFill>
                  <a:srgbClr val="FFFFFF"/>
                </a:solidFill>
              </a:defRPr>
            </a:lvl2pPr>
            <a:lvl3pPr marL="685891" indent="0">
              <a:buNone/>
              <a:defRPr sz="1800">
                <a:solidFill>
                  <a:srgbClr val="FFFFFF"/>
                </a:solidFill>
              </a:defRPr>
            </a:lvl3pPr>
            <a:lvl4pPr marL="1028837" indent="0">
              <a:buNone/>
              <a:defRPr sz="1800">
                <a:solidFill>
                  <a:srgbClr val="FFFFFF"/>
                </a:solidFill>
              </a:defRPr>
            </a:lvl4pPr>
            <a:lvl5pPr marL="1371783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530600"/>
            <a:ext cx="8001000" cy="508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200">
                <a:solidFill>
                  <a:srgbClr val="FFFFFF"/>
                </a:solidFill>
              </a:defRPr>
            </a:lvl2pPr>
            <a:lvl3pPr marL="685891" indent="0">
              <a:buNone/>
              <a:defRPr sz="1200">
                <a:solidFill>
                  <a:srgbClr val="FFFFFF"/>
                </a:solidFill>
              </a:defRPr>
            </a:lvl3pPr>
            <a:lvl4pPr marL="1028837" indent="0">
              <a:buNone/>
              <a:defRPr sz="1200">
                <a:solidFill>
                  <a:srgbClr val="FFFFFF"/>
                </a:solidFill>
              </a:defRPr>
            </a:lvl4pPr>
            <a:lvl5pPr marL="137178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9" name="graphics_4x3-title-maroon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46676"/>
            <a:ext cx="914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3048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 anchor="t"/>
          <a:lstStyle>
            <a:lvl1pPr algn="l">
              <a:defRPr sz="300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46" indent="0">
              <a:buNone/>
              <a:defRPr sz="1400"/>
            </a:lvl2pPr>
            <a:lvl3pPr marL="685891" indent="0">
              <a:buNone/>
              <a:defRPr sz="1200"/>
            </a:lvl3pPr>
            <a:lvl4pPr marL="1028837" indent="0">
              <a:buNone/>
              <a:defRPr sz="1100"/>
            </a:lvl4pPr>
            <a:lvl5pPr marL="1371783" indent="0">
              <a:buNone/>
              <a:defRPr sz="1100"/>
            </a:lvl5pPr>
            <a:lvl6pPr marL="1714729" indent="0">
              <a:buNone/>
              <a:defRPr sz="1100"/>
            </a:lvl6pPr>
            <a:lvl7pPr marL="2057674" indent="0">
              <a:buNone/>
              <a:defRPr sz="1100"/>
            </a:lvl7pPr>
            <a:lvl8pPr marL="2400620" indent="0">
              <a:buNone/>
              <a:defRPr sz="1100"/>
            </a:lvl8pPr>
            <a:lvl9pPr marL="2743566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3962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3962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7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3"/>
            <a:ext cx="3008313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4x3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graphics_4x3-M-maroon.png" descr="/Users/ranja/Documents/5-resources/ppt/2018 ppt-with R/new/working files/graphics_4x3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91656"/>
            <a:ext cx="9144000" cy="4663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342946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685891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1028837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371783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209" indent="-257209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557287" indent="-214341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rgbClr val="595959"/>
          </a:solidFill>
          <a:latin typeface="+mn-lt"/>
          <a:ea typeface="ＭＳ Ｐゴシック" charset="0"/>
        </a:defRPr>
      </a:lvl2pPr>
      <a:lvl3pPr marL="857364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</a:defRPr>
      </a:lvl3pPr>
      <a:lvl4pPr marL="1200310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rgbClr val="595959"/>
          </a:solidFill>
          <a:latin typeface="+mn-lt"/>
          <a:ea typeface="ＭＳ Ｐゴシック" charset="0"/>
        </a:defRPr>
      </a:lvl4pPr>
      <a:lvl5pPr marL="1543256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rgbClr val="595959"/>
          </a:solidFill>
          <a:latin typeface="+mn-lt"/>
          <a:ea typeface="ＭＳ Ｐゴシック" charset="0"/>
        </a:defRPr>
      </a:lvl5pPr>
      <a:lvl6pPr marL="1886201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9147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2093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5039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8000"/>
            <a:ext cx="8001000" cy="1143000"/>
          </a:xfrm>
        </p:spPr>
        <p:txBody>
          <a:bodyPr/>
          <a:lstStyle/>
          <a:p>
            <a:r>
              <a:rPr lang="en-US" dirty="0"/>
              <a:t>Bikeshare Station Siting in Iowa City, Iowa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Hannah DeBruin, Civil Engineering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December 13, 2022, CEGE:5214</a:t>
            </a:r>
          </a:p>
        </p:txBody>
      </p:sp>
    </p:spTree>
    <p:extLst>
      <p:ext uri="{BB962C8B-B14F-4D97-AF65-F5344CB8AC3E}">
        <p14:creationId xmlns:p14="http://schemas.microsoft.com/office/powerpoint/2010/main" val="176664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s_4x3-end-mar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"/>
            <a:ext cx="9139938" cy="68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0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Problem/City Introduction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73911E8-2041-DD03-E250-6524D70C8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7"/>
          <a:stretch/>
        </p:blipFill>
        <p:spPr>
          <a:xfrm>
            <a:off x="5255690" y="2327104"/>
            <a:ext cx="3507310" cy="365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539104-F303-A2D7-6A99-141066C55445}"/>
              </a:ext>
            </a:extLst>
          </p:cNvPr>
          <p:cNvSpPr/>
          <p:nvPr/>
        </p:nvSpPr>
        <p:spPr>
          <a:xfrm>
            <a:off x="7162800" y="2309251"/>
            <a:ext cx="1600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60346AA0-5EFB-37C2-9174-B57DC5DA4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79" y="1331551"/>
            <a:ext cx="1742810" cy="811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20BDA-177A-2E65-5162-7C9AF83BB33B}"/>
              </a:ext>
            </a:extLst>
          </p:cNvPr>
          <p:cNvSpPr txBox="1"/>
          <p:nvPr/>
        </p:nvSpPr>
        <p:spPr>
          <a:xfrm>
            <a:off x="578107" y="1286750"/>
            <a:ext cx="5928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Population: 74,596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University of Iowa Student Population: 33,334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existing bikeshare, though it has been attempted</a:t>
            </a:r>
          </a:p>
        </p:txBody>
      </p:sp>
      <p:pic>
        <p:nvPicPr>
          <p:cNvPr id="10" name="Picture 9" descr="An aerial view of a city&#10;&#10;Description automatically generated">
            <a:extLst>
              <a:ext uri="{FF2B5EF4-FFF2-40B4-BE49-F238E27FC236}">
                <a16:creationId xmlns:a16="http://schemas.microsoft.com/office/drawing/2014/main" id="{A2CA7B34-B8BC-0CF7-C873-ED8995CD5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6214"/>
            <a:ext cx="4291563" cy="3173715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65F10C1-E56C-CD4B-E65B-D8DE114B8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1600200" cy="15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E781-4B12-856E-E2C2-89E6F8C1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Inputs - GIS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6A760C-A6DA-18AA-4CDC-9247A53FD8C0}"/>
              </a:ext>
            </a:extLst>
          </p:cNvPr>
          <p:cNvGrpSpPr>
            <a:grpSpLocks noChangeAspect="1"/>
          </p:cNvGrpSpPr>
          <p:nvPr/>
        </p:nvGrpSpPr>
        <p:grpSpPr>
          <a:xfrm>
            <a:off x="533400" y="1455761"/>
            <a:ext cx="7095575" cy="2849460"/>
            <a:chOff x="295825" y="1192483"/>
            <a:chExt cx="11637077" cy="46732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828670-3B5D-A022-FD77-292057092137}"/>
                </a:ext>
              </a:extLst>
            </p:cNvPr>
            <p:cNvSpPr/>
            <p:nvPr/>
          </p:nvSpPr>
          <p:spPr>
            <a:xfrm>
              <a:off x="295825" y="1537121"/>
              <a:ext cx="2083633" cy="98935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Original Vector Data for Factor 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B2DCFC-6245-E131-EB35-F2D05F45BC20}"/>
                </a:ext>
              </a:extLst>
            </p:cNvPr>
            <p:cNvSpPr/>
            <p:nvPr/>
          </p:nvSpPr>
          <p:spPr>
            <a:xfrm>
              <a:off x="3477187" y="1537120"/>
              <a:ext cx="2083633" cy="989351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Rasterized Data for Factor 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1418B8-AAB4-4345-1209-17A66E94C623}"/>
                </a:ext>
              </a:extLst>
            </p:cNvPr>
            <p:cNvSpPr/>
            <p:nvPr/>
          </p:nvSpPr>
          <p:spPr>
            <a:xfrm>
              <a:off x="295825" y="3061241"/>
              <a:ext cx="2083633" cy="98935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Original Vector Data for Factor 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96CCC0-7578-5B5B-73A5-328EAA057FA1}"/>
                </a:ext>
              </a:extLst>
            </p:cNvPr>
            <p:cNvSpPr/>
            <p:nvPr/>
          </p:nvSpPr>
          <p:spPr>
            <a:xfrm>
              <a:off x="295825" y="4585361"/>
              <a:ext cx="2083633" cy="98935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Original Vector Data for Factor 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BCAAA-6469-9604-56DC-50785385382A}"/>
                </a:ext>
              </a:extLst>
            </p:cNvPr>
            <p:cNvSpPr/>
            <p:nvPr/>
          </p:nvSpPr>
          <p:spPr>
            <a:xfrm>
              <a:off x="3477187" y="3061241"/>
              <a:ext cx="2083633" cy="989351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Rasterized Data for Factor B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5203B6-3385-9CEE-C52F-153A3DE1053E}"/>
                </a:ext>
              </a:extLst>
            </p:cNvPr>
            <p:cNvSpPr/>
            <p:nvPr/>
          </p:nvSpPr>
          <p:spPr>
            <a:xfrm>
              <a:off x="3477186" y="4585361"/>
              <a:ext cx="2083633" cy="989351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Rasterized Data for Factor 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B14856-593F-8C6F-3362-8C86382B65AC}"/>
                </a:ext>
              </a:extLst>
            </p:cNvPr>
            <p:cNvSpPr/>
            <p:nvPr/>
          </p:nvSpPr>
          <p:spPr>
            <a:xfrm>
              <a:off x="6726015" y="1537120"/>
              <a:ext cx="2083633" cy="989351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Normalized Data for Factor 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30B2C8-6531-BF55-8235-1EE39C1B01BF}"/>
                </a:ext>
              </a:extLst>
            </p:cNvPr>
            <p:cNvSpPr/>
            <p:nvPr/>
          </p:nvSpPr>
          <p:spPr>
            <a:xfrm>
              <a:off x="6726015" y="3078248"/>
              <a:ext cx="2083633" cy="989351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Normalized Data for Factor 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972179-87F7-6CE3-43E1-270D8BB4341E}"/>
                </a:ext>
              </a:extLst>
            </p:cNvPr>
            <p:cNvSpPr/>
            <p:nvPr/>
          </p:nvSpPr>
          <p:spPr>
            <a:xfrm>
              <a:off x="6726015" y="4585361"/>
              <a:ext cx="2083633" cy="989351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Normalized Data for Factor C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3CB2DF-E895-22FD-3524-98C56414CC2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2379458" y="2031796"/>
              <a:ext cx="10977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C172BC-36AE-D4EF-8788-11C9A7F3615D}"/>
                </a:ext>
              </a:extLst>
            </p:cNvPr>
            <p:cNvCxnSpPr/>
            <p:nvPr/>
          </p:nvCxnSpPr>
          <p:spPr>
            <a:xfrm flipV="1">
              <a:off x="2379457" y="3555915"/>
              <a:ext cx="10977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BDECB6-4D84-6931-8E0C-1D1ECFE4D05A}"/>
                </a:ext>
              </a:extLst>
            </p:cNvPr>
            <p:cNvCxnSpPr/>
            <p:nvPr/>
          </p:nvCxnSpPr>
          <p:spPr>
            <a:xfrm flipV="1">
              <a:off x="2379457" y="5205938"/>
              <a:ext cx="10977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5C9D9B8-8036-F6C7-4EA1-7B8807D08B26}"/>
                </a:ext>
              </a:extLst>
            </p:cNvPr>
            <p:cNvCxnSpPr/>
            <p:nvPr/>
          </p:nvCxnSpPr>
          <p:spPr>
            <a:xfrm flipV="1">
              <a:off x="5594553" y="2031794"/>
              <a:ext cx="10977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0F10DF3-C243-B50B-6ED2-CF62B7D08589}"/>
                </a:ext>
              </a:extLst>
            </p:cNvPr>
            <p:cNvCxnSpPr/>
            <p:nvPr/>
          </p:nvCxnSpPr>
          <p:spPr>
            <a:xfrm flipV="1">
              <a:off x="5604942" y="3572923"/>
              <a:ext cx="10977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E70CB42-06F5-0A40-E4C5-C127DD502F7B}"/>
                </a:ext>
              </a:extLst>
            </p:cNvPr>
            <p:cNvCxnSpPr/>
            <p:nvPr/>
          </p:nvCxnSpPr>
          <p:spPr>
            <a:xfrm flipV="1">
              <a:off x="5627099" y="5080035"/>
              <a:ext cx="109772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679A37-2AE1-4879-546E-90E7B5EC6863}"/>
                </a:ext>
              </a:extLst>
            </p:cNvPr>
            <p:cNvSpPr txBox="1"/>
            <p:nvPr/>
          </p:nvSpPr>
          <p:spPr>
            <a:xfrm>
              <a:off x="5627100" y="1813324"/>
              <a:ext cx="1123109" cy="328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X 10/max(A)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5C2879-A5D6-FDE2-7CCB-5BFF5969F654}"/>
                </a:ext>
              </a:extLst>
            </p:cNvPr>
            <p:cNvSpPr txBox="1"/>
            <p:nvPr/>
          </p:nvSpPr>
          <p:spPr>
            <a:xfrm>
              <a:off x="5627098" y="3367347"/>
              <a:ext cx="1123109" cy="328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X 10/max(B)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B922E4-A5FA-6868-CAC0-B8CA5FFC991A}"/>
                </a:ext>
              </a:extLst>
            </p:cNvPr>
            <p:cNvSpPr txBox="1"/>
            <p:nvPr/>
          </p:nvSpPr>
          <p:spPr>
            <a:xfrm>
              <a:off x="5634961" y="4849946"/>
              <a:ext cx="1130996" cy="328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X 10/max(C)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B5F8E3-A137-918A-854B-90696EF3B3B5}"/>
                </a:ext>
              </a:extLst>
            </p:cNvPr>
            <p:cNvCxnSpPr>
              <a:cxnSpLocks/>
              <a:stCxn id="13" idx="3"/>
              <a:endCxn id="26" idx="1"/>
            </p:cNvCxnSpPr>
            <p:nvPr/>
          </p:nvCxnSpPr>
          <p:spPr>
            <a:xfrm>
              <a:off x="8809648" y="2031796"/>
              <a:ext cx="1039621" cy="1554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B9FCD5-13AA-C099-605A-BD4ECCB8E9AE}"/>
                </a:ext>
              </a:extLst>
            </p:cNvPr>
            <p:cNvSpPr/>
            <p:nvPr/>
          </p:nvSpPr>
          <p:spPr>
            <a:xfrm>
              <a:off x="9849269" y="3091972"/>
              <a:ext cx="2083633" cy="989351"/>
            </a:xfrm>
            <a:prstGeom prst="rect">
              <a:avLst/>
            </a:prstGeom>
            <a:pattFill prst="dotGrid">
              <a:fgClr>
                <a:schemeClr val="accent1"/>
              </a:fgClr>
              <a:bgClr>
                <a:schemeClr val="bg1"/>
              </a:bgClr>
            </a:patt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ysClr val="windowText" lastClr="000000"/>
                  </a:solidFill>
                </a:rPr>
                <a:t>Combined Data with Spatial Index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900C4BF-4C01-899F-5B91-29E80808C8FE}"/>
                </a:ext>
              </a:extLst>
            </p:cNvPr>
            <p:cNvCxnSpPr>
              <a:cxnSpLocks/>
              <a:stCxn id="15" idx="3"/>
              <a:endCxn id="26" idx="1"/>
            </p:cNvCxnSpPr>
            <p:nvPr/>
          </p:nvCxnSpPr>
          <p:spPr>
            <a:xfrm flipV="1">
              <a:off x="8809648" y="3586648"/>
              <a:ext cx="1039621" cy="1493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FD50441-F4B2-3872-F32D-C87CD8F3CBAF}"/>
                </a:ext>
              </a:extLst>
            </p:cNvPr>
            <p:cNvCxnSpPr>
              <a:cxnSpLocks/>
              <a:stCxn id="14" idx="3"/>
              <a:endCxn id="26" idx="1"/>
            </p:cNvCxnSpPr>
            <p:nvPr/>
          </p:nvCxnSpPr>
          <p:spPr>
            <a:xfrm>
              <a:off x="8809648" y="3572924"/>
              <a:ext cx="1039621" cy="13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467F37-FA3C-9B32-9E9B-0B67D5047AEE}"/>
                </a:ext>
              </a:extLst>
            </p:cNvPr>
            <p:cNvSpPr txBox="1"/>
            <p:nvPr/>
          </p:nvSpPr>
          <p:spPr>
            <a:xfrm rot="3266195">
              <a:off x="8476936" y="2421354"/>
              <a:ext cx="1756698" cy="328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X % weight of factor 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42317D-3611-1698-E449-F890ADF4AB0B}"/>
                </a:ext>
              </a:extLst>
            </p:cNvPr>
            <p:cNvSpPr txBox="1"/>
            <p:nvPr/>
          </p:nvSpPr>
          <p:spPr>
            <a:xfrm rot="18274078">
              <a:off x="8489748" y="4391083"/>
              <a:ext cx="1764585" cy="328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X % weight of factor 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B2567A-D221-ABF4-B660-2B7DDE9026FF}"/>
                </a:ext>
              </a:extLst>
            </p:cNvPr>
            <p:cNvSpPr txBox="1"/>
            <p:nvPr/>
          </p:nvSpPr>
          <p:spPr>
            <a:xfrm>
              <a:off x="8769461" y="3386215"/>
              <a:ext cx="1062619" cy="504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X % weight of factor 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658EEA-5A3E-CEA9-6C59-8B6B4E87D7BF}"/>
                </a:ext>
              </a:extLst>
            </p:cNvPr>
            <p:cNvSpPr txBox="1"/>
            <p:nvPr/>
          </p:nvSpPr>
          <p:spPr>
            <a:xfrm>
              <a:off x="2445733" y="4477618"/>
              <a:ext cx="1097729" cy="1388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inverse Euclidean distance, buffered to 0.25 mile X value of interest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AE26BA-1A9D-1A8E-F401-B059200ED34B}"/>
                </a:ext>
              </a:extLst>
            </p:cNvPr>
            <p:cNvSpPr txBox="1"/>
            <p:nvPr/>
          </p:nvSpPr>
          <p:spPr>
            <a:xfrm>
              <a:off x="2445735" y="2946023"/>
              <a:ext cx="1097729" cy="103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inverse Euclidean distance, buffered to 0.25 mile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8616AB9-9F11-B0F3-43EF-F50F7B3C55B8}"/>
                </a:ext>
              </a:extLst>
            </p:cNvPr>
            <p:cNvSpPr txBox="1"/>
            <p:nvPr/>
          </p:nvSpPr>
          <p:spPr>
            <a:xfrm>
              <a:off x="2376184" y="1796675"/>
              <a:ext cx="1097729" cy="681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Direct polygon to raster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B04913-BDCA-7416-A6CF-0FBEFE627AEC}"/>
                </a:ext>
              </a:extLst>
            </p:cNvPr>
            <p:cNvSpPr txBox="1"/>
            <p:nvPr/>
          </p:nvSpPr>
          <p:spPr>
            <a:xfrm>
              <a:off x="3318448" y="1192483"/>
              <a:ext cx="2676849" cy="328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(same cell size, extent, snap raster) </a:t>
              </a:r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2E4BFA6-F3CD-76D1-B6EF-08E3C472C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14196"/>
              </p:ext>
            </p:extLst>
          </p:nvPr>
        </p:nvGraphicFramePr>
        <p:xfrm>
          <a:off x="4621156" y="4494631"/>
          <a:ext cx="4359297" cy="178141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11492">
                  <a:extLst>
                    <a:ext uri="{9D8B030D-6E8A-4147-A177-3AD203B41FA5}">
                      <a16:colId xmlns:a16="http://schemas.microsoft.com/office/drawing/2014/main" val="148225366"/>
                    </a:ext>
                  </a:extLst>
                </a:gridCol>
                <a:gridCol w="1647805">
                  <a:extLst>
                    <a:ext uri="{9D8B030D-6E8A-4147-A177-3AD203B41FA5}">
                      <a16:colId xmlns:a16="http://schemas.microsoft.com/office/drawing/2014/main" val="3135801363"/>
                    </a:ext>
                  </a:extLst>
                </a:gridCol>
              </a:tblGrid>
              <a:tr h="1737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File</a:t>
                      </a:r>
                      <a:endParaRPr lang="en-US" sz="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Data Type</a:t>
                      </a:r>
                      <a:endParaRPr lang="en-US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197338"/>
                  </a:ext>
                </a:extLst>
              </a:tr>
              <a:tr h="210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Transit Stops (with 2019 average daily boarding (ADB) ridership data)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Points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8556234"/>
                  </a:ext>
                </a:extLst>
              </a:tr>
              <a:tr h="210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K-12 Schools (with # student)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Points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3454309"/>
                  </a:ext>
                </a:extLst>
              </a:tr>
              <a:tr h="210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Top Employers for Iowa City (with # employees)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Originally points,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digitized into polygons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8074114"/>
                  </a:ext>
                </a:extLst>
              </a:tr>
              <a:tr h="210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Bike Facilities for Iowa City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Polylines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2649043"/>
                  </a:ext>
                </a:extLst>
              </a:tr>
              <a:tr h="210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Traffic Analysis Zones (2018)  (with # households, student residences)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Polygons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2135163"/>
                  </a:ext>
                </a:extLst>
              </a:tr>
              <a:tr h="210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Recreation Facilities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Polygons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4709025"/>
                  </a:ext>
                </a:extLst>
              </a:tr>
              <a:tr h="210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Commercial Areas (with # daily trips generated on average)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Polygons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1260880"/>
                  </a:ext>
                </a:extLst>
              </a:tr>
            </a:tbl>
          </a:graphicData>
        </a:graphic>
      </p:graphicFrame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326A2439-03A7-6491-18F1-40E41C1BE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70" y="5639648"/>
            <a:ext cx="1296109" cy="6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8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1FFF23C-F263-72E5-EA50-F04D9C64D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439024"/>
            <a:ext cx="4164365" cy="3142376"/>
          </a:xfrm>
          <a:prstGeom prst="rect">
            <a:avLst/>
          </a:prstGeom>
        </p:spPr>
      </p:pic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3AE137D7-FA5D-6635-A847-5C28867C1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66" y="391527"/>
            <a:ext cx="4193216" cy="3189873"/>
          </a:xfrm>
          <a:prstGeom prst="rect">
            <a:avLst/>
          </a:prstGeom>
        </p:spPr>
      </p:pic>
      <p:pic>
        <p:nvPicPr>
          <p:cNvPr id="39" name="Picture 38" descr="Map&#10;&#10;Description automatically generated">
            <a:extLst>
              <a:ext uri="{FF2B5EF4-FFF2-40B4-BE49-F238E27FC236}">
                <a16:creationId xmlns:a16="http://schemas.microsoft.com/office/drawing/2014/main" id="{F91458D5-7AF3-4ED7-4C3F-87B7B6EFE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30533"/>
            <a:ext cx="2703833" cy="2057400"/>
          </a:xfrm>
          <a:prstGeom prst="rect">
            <a:avLst/>
          </a:prstGeom>
        </p:spPr>
      </p:pic>
      <p:pic>
        <p:nvPicPr>
          <p:cNvPr id="42" name="Picture 41" descr="Diagram&#10;&#10;Description automatically generated with low confidence">
            <a:extLst>
              <a:ext uri="{FF2B5EF4-FFF2-40B4-BE49-F238E27FC236}">
                <a16:creationId xmlns:a16="http://schemas.microsoft.com/office/drawing/2014/main" id="{047D2280-2082-606A-89CD-E2A606E50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66" y="3930533"/>
            <a:ext cx="2728564" cy="2057400"/>
          </a:xfrm>
          <a:prstGeom prst="rect">
            <a:avLst/>
          </a:prstGeom>
        </p:spPr>
      </p:pic>
      <p:pic>
        <p:nvPicPr>
          <p:cNvPr id="43" name="Picture 42" descr="Diagram, text&#10;&#10;Description automatically generated">
            <a:extLst>
              <a:ext uri="{FF2B5EF4-FFF2-40B4-BE49-F238E27FC236}">
                <a16:creationId xmlns:a16="http://schemas.microsoft.com/office/drawing/2014/main" id="{DA427B7D-5583-3BE2-F409-DD36593B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18" y="3930533"/>
            <a:ext cx="2728564" cy="20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34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EE781-4B12-856E-E2C2-89E6F8C1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of Factors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B4262-8068-3296-B219-5259B7305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5" y="1219200"/>
            <a:ext cx="8386429" cy="2895600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5012BC0-05BF-6A75-9A83-C2E77645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6" y="4191000"/>
            <a:ext cx="2567894" cy="195928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E4C67FF-A327-C805-353F-0382EF7DF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202723"/>
            <a:ext cx="2720610" cy="1959287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CDBC4D-F4F8-DE80-11C4-C69947683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40" y="4191001"/>
            <a:ext cx="2915206" cy="197101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3DACD8DB-F9C6-FE5A-5FF7-6C22E3CE00E5}"/>
              </a:ext>
            </a:extLst>
          </p:cNvPr>
          <p:cNvSpPr txBox="1">
            <a:spLocks/>
          </p:cNvSpPr>
          <p:nvPr/>
        </p:nvSpPr>
        <p:spPr bwMode="auto">
          <a:xfrm>
            <a:off x="1447800" y="1796562"/>
            <a:ext cx="678748" cy="1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Acre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4579612-974B-6EC0-6087-75022D6D4652}"/>
              </a:ext>
            </a:extLst>
          </p:cNvPr>
          <p:cNvSpPr txBox="1">
            <a:spLocks/>
          </p:cNvSpPr>
          <p:nvPr/>
        </p:nvSpPr>
        <p:spPr bwMode="auto">
          <a:xfrm>
            <a:off x="7924800" y="1491762"/>
            <a:ext cx="678748" cy="1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300" b="0">
                <a:solidFill>
                  <a:srgbClr val="7A0019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Corbel" charset="0"/>
                <a:ea typeface="ＭＳ Ｐゴシック" charset="0"/>
                <a:cs typeface="ＭＳ Ｐゴシック" charset="0"/>
              </a:defRPr>
            </a:lvl5pPr>
            <a:lvl6pPr marL="34294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685891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028837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371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A0019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1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s/ Acre</a:t>
            </a:r>
          </a:p>
        </p:txBody>
      </p:sp>
      <p:pic>
        <p:nvPicPr>
          <p:cNvPr id="40" name="Picture 39" descr="Logo, company name&#10;&#10;Description automatically generated">
            <a:extLst>
              <a:ext uri="{FF2B5EF4-FFF2-40B4-BE49-F238E27FC236}">
                <a16:creationId xmlns:a16="http://schemas.microsoft.com/office/drawing/2014/main" id="{AC3AB426-C2AB-F239-3BC5-71907FDDC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7" y="4930811"/>
            <a:ext cx="540489" cy="25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2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1589614-B623-624D-B638-D7F6BCF1F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4800"/>
            <a:ext cx="7772400" cy="58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B60717E7-C3EB-0B29-D7EA-C2156FA6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"/>
            <a:ext cx="7772400" cy="58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36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12C3-3CEF-5CF5-81B6-71540F71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7267"/>
            <a:ext cx="7772400" cy="1143000"/>
          </a:xfrm>
        </p:spPr>
        <p:txBody>
          <a:bodyPr/>
          <a:lstStyle/>
          <a:p>
            <a:r>
              <a:rPr lang="en-US" dirty="0"/>
              <a:t>Discrete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1AC1D7-6379-261C-6FAF-C7816F8BDE12}"/>
                  </a:ext>
                </a:extLst>
              </p:cNvPr>
              <p:cNvSpPr txBox="1"/>
              <p:nvPr/>
            </p:nvSpPr>
            <p:spPr>
              <a:xfrm>
                <a:off x="2628900" y="2815189"/>
                <a:ext cx="3886200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𝑚𝑎𝑥𝑖𝑚𝑖𝑧𝑒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1AC1D7-6379-261C-6FAF-C7816F8BD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2815189"/>
                <a:ext cx="3886200" cy="756233"/>
              </a:xfrm>
              <a:prstGeom prst="rect">
                <a:avLst/>
              </a:prstGeom>
              <a:blipFill>
                <a:blip r:embed="rId3"/>
                <a:stretch>
                  <a:fillRect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AC219AA-255B-94F2-076F-91F6D7898E6B}"/>
              </a:ext>
            </a:extLst>
          </p:cNvPr>
          <p:cNvSpPr txBox="1"/>
          <p:nvPr/>
        </p:nvSpPr>
        <p:spPr>
          <a:xfrm>
            <a:off x="685800" y="969049"/>
            <a:ext cx="220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Variables: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CA5BA9-2387-ECB1-0625-DE09C8EAE208}"/>
                  </a:ext>
                </a:extLst>
              </p:cNvPr>
              <p:cNvSpPr txBox="1"/>
              <p:nvPr/>
            </p:nvSpPr>
            <p:spPr>
              <a:xfrm>
                <a:off x="3359809" y="3654244"/>
                <a:ext cx="24243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CA5BA9-2387-ECB1-0625-DE09C8EAE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809" y="3654244"/>
                <a:ext cx="2424382" cy="276999"/>
              </a:xfrm>
              <a:prstGeom prst="rect">
                <a:avLst/>
              </a:prstGeom>
              <a:blipFill>
                <a:blip r:embed="rId4"/>
                <a:stretch>
                  <a:fillRect l="-521" r="-1042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82ADB9-65C6-19C4-9124-AE78ABB15F13}"/>
                  </a:ext>
                </a:extLst>
              </p:cNvPr>
              <p:cNvSpPr txBox="1"/>
              <p:nvPr/>
            </p:nvSpPr>
            <p:spPr>
              <a:xfrm>
                <a:off x="3719131" y="4941313"/>
                <a:ext cx="1997855" cy="672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 ∀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82ADB9-65C6-19C4-9124-AE78ABB15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131" y="4941313"/>
                <a:ext cx="1997855" cy="672556"/>
              </a:xfrm>
              <a:prstGeom prst="rect">
                <a:avLst/>
              </a:prstGeom>
              <a:blipFill>
                <a:blip r:embed="rId5"/>
                <a:stretch>
                  <a:fillRect l="-39623" t="-144444" r="-1258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170602-A239-B19E-0880-2F62CA113434}"/>
                  </a:ext>
                </a:extLst>
              </p:cNvPr>
              <p:cNvSpPr txBox="1"/>
              <p:nvPr/>
            </p:nvSpPr>
            <p:spPr>
              <a:xfrm>
                <a:off x="762000" y="5760920"/>
                <a:ext cx="7880362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𝑥𝑣𝑎𝑙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𝑥𝑣𝑎𝑙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)−(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𝑣𝑎𝑙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5280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170602-A239-B19E-0880-2F62CA113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760920"/>
                <a:ext cx="7880362" cy="563680"/>
              </a:xfrm>
              <a:prstGeom prst="rect">
                <a:avLst/>
              </a:prstGeom>
              <a:blipFill>
                <a:blip r:embed="rId6"/>
                <a:stretch>
                  <a:fillRect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FA8BFAB-40D2-0F4D-4323-3706A95F635D}"/>
              </a:ext>
            </a:extLst>
          </p:cNvPr>
          <p:cNvSpPr txBox="1"/>
          <p:nvPr/>
        </p:nvSpPr>
        <p:spPr>
          <a:xfrm>
            <a:off x="685800" y="151842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13E46B-72ED-AEB5-3A2D-ACC819894B1F}"/>
                  </a:ext>
                </a:extLst>
              </p:cNvPr>
              <p:cNvSpPr txBox="1"/>
              <p:nvPr/>
            </p:nvSpPr>
            <p:spPr>
              <a:xfrm>
                <a:off x="3449746" y="1031645"/>
                <a:ext cx="259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13E46B-72ED-AEB5-3A2D-ACC819894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46" y="1031645"/>
                <a:ext cx="259943" cy="276999"/>
              </a:xfrm>
              <a:prstGeom prst="rect">
                <a:avLst/>
              </a:prstGeom>
              <a:blipFill>
                <a:blip r:embed="rId7"/>
                <a:stretch>
                  <a:fillRect l="-909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D5D077-3FF1-E404-2849-CD1B72FE0CCD}"/>
                  </a:ext>
                </a:extLst>
              </p:cNvPr>
              <p:cNvSpPr txBox="1"/>
              <p:nvPr/>
            </p:nvSpPr>
            <p:spPr>
              <a:xfrm>
                <a:off x="3418151" y="1511061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D5D077-3FF1-E404-2849-CD1B72FE0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51" y="1511061"/>
                <a:ext cx="300980" cy="276999"/>
              </a:xfrm>
              <a:prstGeom prst="rect">
                <a:avLst/>
              </a:prstGeom>
              <a:blipFill>
                <a:blip r:embed="rId8"/>
                <a:stretch>
                  <a:fillRect l="-8333" r="-4167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FA17DB-70C6-DE45-9222-7B220DAB8D70}"/>
                  </a:ext>
                </a:extLst>
              </p:cNvPr>
              <p:cNvSpPr txBox="1"/>
              <p:nvPr/>
            </p:nvSpPr>
            <p:spPr>
              <a:xfrm>
                <a:off x="3460679" y="1788060"/>
                <a:ext cx="240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FA17DB-70C6-DE45-9222-7B220DAB8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679" y="1788060"/>
                <a:ext cx="240515" cy="276999"/>
              </a:xfrm>
              <a:prstGeom prst="rect">
                <a:avLst/>
              </a:prstGeom>
              <a:blipFill>
                <a:blip r:embed="rId9"/>
                <a:stretch>
                  <a:fillRect l="-10000" r="-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48E602-27C1-6E43-EE8B-B2710EBE48E2}"/>
                  </a:ext>
                </a:extLst>
              </p:cNvPr>
              <p:cNvSpPr txBox="1"/>
              <p:nvPr/>
            </p:nvSpPr>
            <p:spPr>
              <a:xfrm>
                <a:off x="3274842" y="2156538"/>
                <a:ext cx="587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𝑥𝑣𝑎𝑙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48E602-27C1-6E43-EE8B-B2710EBE4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842" y="2156538"/>
                <a:ext cx="587597" cy="276999"/>
              </a:xfrm>
              <a:prstGeom prst="rect">
                <a:avLst/>
              </a:prstGeom>
              <a:blipFill>
                <a:blip r:embed="rId10"/>
                <a:stretch>
                  <a:fillRect l="-8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0B53C5-2194-B6C4-5068-42644694689C}"/>
                  </a:ext>
                </a:extLst>
              </p:cNvPr>
              <p:cNvSpPr txBox="1"/>
              <p:nvPr/>
            </p:nvSpPr>
            <p:spPr>
              <a:xfrm>
                <a:off x="3255685" y="2479614"/>
                <a:ext cx="595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𝑦𝑣𝑎𝑙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0B53C5-2194-B6C4-5068-426446946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685" y="2479614"/>
                <a:ext cx="595612" cy="276999"/>
              </a:xfrm>
              <a:prstGeom prst="rect">
                <a:avLst/>
              </a:prstGeom>
              <a:blipFill>
                <a:blip r:embed="rId11"/>
                <a:stretch>
                  <a:fillRect l="-1250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55ECF77-63C2-E527-FE9F-1BA2D9782517}"/>
              </a:ext>
            </a:extLst>
          </p:cNvPr>
          <p:cNvSpPr txBox="1"/>
          <p:nvPr/>
        </p:nvSpPr>
        <p:spPr>
          <a:xfrm>
            <a:off x="3862439" y="1488378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calculated spatial index for cell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70502-D4EB-6C62-E346-B91431C4F16F}"/>
              </a:ext>
            </a:extLst>
          </p:cNvPr>
          <p:cNvSpPr txBox="1"/>
          <p:nvPr/>
        </p:nvSpPr>
        <p:spPr>
          <a:xfrm>
            <a:off x="3862439" y="178564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assigned zone for cell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230E22-CB55-2CD1-4531-466FC4BB2711}"/>
              </a:ext>
            </a:extLst>
          </p:cNvPr>
          <p:cNvSpPr txBox="1"/>
          <p:nvPr/>
        </p:nvSpPr>
        <p:spPr>
          <a:xfrm>
            <a:off x="3862439" y="2111975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coordinate (ft) for cell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71FF5-4A5D-865E-6D30-201BB4279199}"/>
              </a:ext>
            </a:extLst>
          </p:cNvPr>
          <p:cNvSpPr txBox="1"/>
          <p:nvPr/>
        </p:nvSpPr>
        <p:spPr>
          <a:xfrm>
            <a:off x="3851297" y="2418713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coordinate (ft) for cell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418E30-E43E-FABE-6D83-3CDA642331F1}"/>
              </a:ext>
            </a:extLst>
          </p:cNvPr>
          <p:cNvSpPr txBox="1"/>
          <p:nvPr/>
        </p:nvSpPr>
        <p:spPr>
          <a:xfrm>
            <a:off x="3862439" y="1007653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whether or not a station is assigned to cell </a:t>
            </a:r>
            <a:r>
              <a:rPr lang="en-US" dirty="0" err="1"/>
              <a:t>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EE1AFC-2FC3-5504-EBC8-AEA174497292}"/>
                  </a:ext>
                </a:extLst>
              </p:cNvPr>
              <p:cNvSpPr txBox="1"/>
              <p:nvPr/>
            </p:nvSpPr>
            <p:spPr>
              <a:xfrm>
                <a:off x="3701194" y="4121706"/>
                <a:ext cx="2027414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 ∀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EE1AFC-2FC3-5504-EBC8-AEA174497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94" y="4121706"/>
                <a:ext cx="2027414" cy="672235"/>
              </a:xfrm>
              <a:prstGeom prst="rect">
                <a:avLst/>
              </a:prstGeom>
              <a:blipFill>
                <a:blip r:embed="rId12"/>
                <a:stretch>
                  <a:fillRect l="-39752" t="-144444" r="-186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B76D085-7F44-0F3F-9E20-EF150B3415B6}"/>
              </a:ext>
            </a:extLst>
          </p:cNvPr>
          <p:cNvSpPr txBox="1"/>
          <p:nvPr/>
        </p:nvSpPr>
        <p:spPr>
          <a:xfrm>
            <a:off x="6369910" y="4280038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budgeted max # stations constraint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31783-C201-E253-4043-65516DC22A29}"/>
              </a:ext>
            </a:extLst>
          </p:cNvPr>
          <p:cNvSpPr txBox="1"/>
          <p:nvPr/>
        </p:nvSpPr>
        <p:spPr>
          <a:xfrm>
            <a:off x="6393901" y="5004947"/>
            <a:ext cx="1771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set coverage constraint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22999B-7984-9569-181E-E6FCF05576C3}"/>
              </a:ext>
            </a:extLst>
          </p:cNvPr>
          <p:cNvSpPr txBox="1"/>
          <p:nvPr/>
        </p:nvSpPr>
        <p:spPr>
          <a:xfrm>
            <a:off x="6370710" y="3674610"/>
            <a:ext cx="1967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discrete station placement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AD607-FDE6-C53E-CDCE-BCEBC5A5C472}"/>
              </a:ext>
            </a:extLst>
          </p:cNvPr>
          <p:cNvSpPr txBox="1"/>
          <p:nvPr/>
        </p:nvSpPr>
        <p:spPr>
          <a:xfrm>
            <a:off x="6981083" y="5630009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minimum spacing constraint</a:t>
            </a:r>
          </a:p>
        </p:txBody>
      </p:sp>
    </p:spTree>
    <p:extLst>
      <p:ext uri="{BB962C8B-B14F-4D97-AF65-F5344CB8AC3E}">
        <p14:creationId xmlns:p14="http://schemas.microsoft.com/office/powerpoint/2010/main" val="108556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0F8F8117-9E11-F2E0-8354-03A59519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"/>
            <a:ext cx="7772400" cy="60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29588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MN-4x3-1-student" id="{577CBC68-9D34-7643-A0BC-EC86C51EF39F}" vid="{DB26B3E6-C285-6B46-9434-D703BED058C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UMN-4x3-1-student</Template>
  <TotalTime>233</TotalTime>
  <Words>435</Words>
  <Application>Microsoft Macintosh PowerPoint</Application>
  <PresentationFormat>On-screen Show (4:3)</PresentationFormat>
  <Paragraphs>77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Corbel</vt:lpstr>
      <vt:lpstr>SVP-regents-PowerPoint-HD-3</vt:lpstr>
      <vt:lpstr>Bikeshare Station Siting in Iowa City, Iowa</vt:lpstr>
      <vt:lpstr>Problem/City Introduction</vt:lpstr>
      <vt:lpstr>Data Inputs - GIS</vt:lpstr>
      <vt:lpstr>PowerPoint Presentation</vt:lpstr>
      <vt:lpstr>Weights of Factors</vt:lpstr>
      <vt:lpstr>PowerPoint Presentation</vt:lpstr>
      <vt:lpstr>PowerPoint Presentation</vt:lpstr>
      <vt:lpstr>Discrete Optimization Problem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Khani</dc:creator>
  <cp:lastModifiedBy>Hannah DeBruin</cp:lastModifiedBy>
  <cp:revision>49</cp:revision>
  <dcterms:created xsi:type="dcterms:W3CDTF">2022-12-12T00:51:11Z</dcterms:created>
  <dcterms:modified xsi:type="dcterms:W3CDTF">2022-12-20T16:11:14Z</dcterms:modified>
</cp:coreProperties>
</file>